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D7404A-C70B-408D-A29A-92EA17FA023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45062A-8734-4756-89F9-5ED5598D2EE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07156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Ставропольский государственный аграрный Университет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00174"/>
            <a:ext cx="6400800" cy="413862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Практическое занятие №</a:t>
            </a:r>
            <a:r>
              <a:rPr lang="ru-RU" sz="2800" b="1" dirty="0" smtClean="0"/>
              <a:t>6</a:t>
            </a:r>
          </a:p>
          <a:p>
            <a:pPr algn="ctr"/>
            <a:r>
              <a:rPr lang="ru-RU" sz="2800" b="1" dirty="0" smtClean="0"/>
              <a:t>Тема:</a:t>
            </a:r>
            <a:endParaRPr lang="ru-RU" sz="2800" b="1" dirty="0"/>
          </a:p>
          <a:p>
            <a:pPr algn="just"/>
            <a:r>
              <a:rPr lang="ru-RU" sz="2800" b="1" dirty="0" smtClean="0"/>
              <a:t>«Правила </a:t>
            </a:r>
            <a:r>
              <a:rPr lang="ru-RU" sz="2800" b="1" dirty="0"/>
              <a:t>составления и подачи заявки на регистрацию и предоставление права пользования наименованием места происхождения </a:t>
            </a:r>
            <a:r>
              <a:rPr lang="ru-RU" sz="2800" b="1" dirty="0" smtClean="0"/>
              <a:t>товара».</a:t>
            </a:r>
            <a:endParaRPr lang="ru-RU" sz="2800" b="1" dirty="0"/>
          </a:p>
          <a:p>
            <a:pPr algn="just"/>
            <a:r>
              <a:rPr lang="ru-RU" b="1" dirty="0"/>
              <a:t> 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Занятие закончено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Представить отчет практического занятия и быть готовым ответить на контрольные вопросы.</a:t>
            </a:r>
            <a:endParaRPr lang="ru-RU" dirty="0"/>
          </a:p>
        </p:txBody>
      </p:sp>
      <p:pic>
        <p:nvPicPr>
          <p:cNvPr id="7" name="Picture 6" descr="36_10_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928934"/>
            <a:ext cx="1905006" cy="18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Контрольные вопросы:</a:t>
            </a:r>
          </a:p>
          <a:p>
            <a:pPr lvl="0"/>
            <a:r>
              <a:rPr lang="ru-RU" dirty="0" smtClean="0"/>
              <a:t>Понятие наименование места происхождения товара;</a:t>
            </a:r>
          </a:p>
          <a:p>
            <a:pPr lvl="0"/>
            <a:r>
              <a:rPr lang="ru-RU" dirty="0" smtClean="0"/>
              <a:t>Цель регистрации наименования места происхождения товара;</a:t>
            </a:r>
          </a:p>
          <a:p>
            <a:pPr lvl="0"/>
            <a:r>
              <a:rPr lang="ru-RU" dirty="0" smtClean="0"/>
              <a:t>Право пользования одним и тем же наименованием места происхождения товара;</a:t>
            </a:r>
          </a:p>
          <a:p>
            <a:pPr lvl="0"/>
            <a:r>
              <a:rPr lang="ru-RU" dirty="0" smtClean="0"/>
              <a:t>Состав заявки на право пользования наименованием места происхождения товара;</a:t>
            </a:r>
          </a:p>
          <a:p>
            <a:pPr lvl="0"/>
            <a:r>
              <a:rPr lang="ru-RU" dirty="0" smtClean="0"/>
              <a:t>Документы, прилагаемые к заявке на право пользования наименованием места происхождения товара;</a:t>
            </a:r>
          </a:p>
          <a:p>
            <a:pPr lvl="0"/>
            <a:r>
              <a:rPr lang="ru-RU" dirty="0" smtClean="0"/>
              <a:t>Количество экземпляров заявки.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Цель: изучить общие понятия и положения патентования и  лицензирования, заполнение заявки на наименование места происхождения товара.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Теоретическая часть практического занятия представлена в лекции № 6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Порядок выполнения работы: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изучить основные положения лекции № 6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- письменно ответить на контрольные вопросы</a:t>
            </a: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357214"/>
            <a:ext cx="8229600" cy="1774852"/>
          </a:xfrm>
        </p:spPr>
        <p:txBody>
          <a:bodyPr>
            <a:normAutofit/>
          </a:bodyPr>
          <a:lstStyle/>
          <a:p>
            <a:pPr lvl="0"/>
            <a:r>
              <a:rPr lang="ru-RU" sz="2400" i="1" dirty="0" smtClean="0"/>
              <a:t>Понятие наименование места происхождения товара;</a:t>
            </a:r>
            <a:br>
              <a:rPr lang="ru-RU" sz="2400" i="1" dirty="0" smtClean="0"/>
            </a:br>
            <a:endParaRPr lang="ru-RU" sz="2400" i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Наименование места происхождения товара</a:t>
            </a:r>
            <a:r>
              <a:rPr lang="ru-RU" dirty="0" smtClean="0"/>
              <a:t> - это название страны, населенного пункта, местности или другого географического объекта (далее - географический объект), используемое для обозначения товара, особые свойства которого исключительно или главным образом определяются характерными для данного географического объекта, природными условиями или людскими факторами либо природными условиями и людскими факторами одновременно.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Удостоверить факт признания наименования места происхождения товара таковым, и на ее основе лицу, зарегистрировавшему это наименование, предоставляется право пользования им для конкретного товара. Такое же право пользования могут получить другие лица, находящиеся в том же географическом объекте и производящие товар с теми же свойствами.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703414"/>
          </a:xfrm>
        </p:spPr>
        <p:txBody>
          <a:bodyPr>
            <a:normAutofit/>
          </a:bodyPr>
          <a:lstStyle/>
          <a:p>
            <a:pPr lvl="0"/>
            <a:r>
              <a:rPr lang="ru-RU" sz="2800" dirty="0" smtClean="0"/>
              <a:t>Цель регистрации наименования места происхождения товара;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Получить право пользования одним и тем же наименованием места происхождения товара могут как юридические, так и физические лица, находящиеся в географическом объекте, название которого является наименованием места происхождения товара, и производящие товар, обладающий одними и теми же особыми свойствами, обусловленными их происхождением из данного географического объекта.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Право пользования одним и тем же наименованием места происхождения товара;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b="1" dirty="0" smtClean="0"/>
              <a:t> Состав заявки</a:t>
            </a:r>
            <a:endParaRPr lang="ru-RU" sz="2000" dirty="0" smtClean="0"/>
          </a:p>
          <a:p>
            <a:pPr algn="just"/>
            <a:r>
              <a:rPr lang="ru-RU" sz="2000" dirty="0" smtClean="0"/>
              <a:t>В соответствии с п.2 ст.32 Закона заявка должна относиться к одному наименованию места происхождения товара.</a:t>
            </a:r>
          </a:p>
          <a:p>
            <a:pPr algn="just"/>
            <a:r>
              <a:rPr lang="ru-RU" sz="2000" dirty="0" smtClean="0"/>
              <a:t>В соответствии с п.3 ст.32 Закона </a:t>
            </a:r>
            <a:r>
              <a:rPr lang="ru-RU" sz="2000" b="1" dirty="0" smtClean="0"/>
              <a:t>заявка должна содержать</a:t>
            </a:r>
            <a:r>
              <a:rPr lang="ru-RU" sz="2000" dirty="0" smtClean="0"/>
              <a:t>:</a:t>
            </a:r>
          </a:p>
          <a:p>
            <a:pPr algn="just"/>
            <a:r>
              <a:rPr lang="ru-RU" sz="2000" dirty="0" smtClean="0"/>
              <a:t>1. заявление о регистрации и предоставлении права пользования наименованием места происхождения товара или о предоставлении права пользования уже зарегистрированным наименованием места происхождения товара (далее - заявление) с указанием заявителя (заявителей), а также его (их) местонахождения или местожительства;</a:t>
            </a:r>
          </a:p>
          <a:p>
            <a:pPr algn="just"/>
            <a:r>
              <a:rPr lang="ru-RU" sz="2000" dirty="0" smtClean="0"/>
              <a:t>2. заявляемое обозначение;</a:t>
            </a:r>
          </a:p>
          <a:p>
            <a:pPr algn="just"/>
            <a:r>
              <a:rPr lang="ru-RU" sz="2000" dirty="0" smtClean="0"/>
              <a:t>3. вид товара, для обозначения которого испрашивается регистрация и предоставление права пользования наименованием места происхождения товара или предоставление права пользования уже зарегистрированным наименованием места происхождения товара с указанием места его производства (границ географического объекта);</a:t>
            </a:r>
          </a:p>
          <a:p>
            <a:pPr algn="just"/>
            <a:r>
              <a:rPr lang="ru-RU" sz="2000" dirty="0" smtClean="0"/>
              <a:t>4. описание особых свойств товара.</a:t>
            </a:r>
          </a:p>
          <a:p>
            <a:pPr algn="just"/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just"/>
            <a:r>
              <a:rPr lang="ru-RU" sz="2800" dirty="0" smtClean="0"/>
              <a:t>Состав заявки на право пользования наименованием места происхождения товара;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/>
              <a:t>Документы, прилагаемые к заявке</a:t>
            </a:r>
          </a:p>
          <a:p>
            <a:r>
              <a:rPr lang="ru-RU" dirty="0" smtClean="0"/>
              <a:t>К заявке должны быть приложены:</a:t>
            </a:r>
          </a:p>
          <a:p>
            <a:r>
              <a:rPr lang="ru-RU" dirty="0" smtClean="0"/>
              <a:t>1. заключение компетентного органа о том, что заявитель находится в указанном географическом объекте и производит товар, особые свойства которого определяются характерной для данного географического объекта географической средой;</a:t>
            </a:r>
          </a:p>
          <a:p>
            <a:r>
              <a:rPr lang="ru-RU" dirty="0" smtClean="0"/>
              <a:t>2. для иностранного заявителя - документ, подтверждающий его право на заявленное наименование места происхождения товара в стране происхождения;</a:t>
            </a:r>
          </a:p>
          <a:p>
            <a:r>
              <a:rPr lang="ru-RU" dirty="0" smtClean="0"/>
              <a:t>3. документ, подтверждающий уплату пошлины в установленном размере.</a:t>
            </a:r>
          </a:p>
          <a:p>
            <a:r>
              <a:rPr lang="ru-RU" dirty="0" smtClean="0"/>
              <a:t>Указанные документы представляются одновременно с заявкой или в срок, не позднее 2 месяцев с даты поступления заявки.</a:t>
            </a:r>
          </a:p>
          <a:p>
            <a:r>
              <a:rPr lang="ru-RU" dirty="0" smtClean="0"/>
              <a:t>К заявке, подаваемой через патентного поверенного, прилагается доверенность, выданная ему заявителем и удостоверяющая его полномочия. В извещении о назначении по заявке патентного поверенного указывается его регистрационный номер.</a:t>
            </a:r>
          </a:p>
          <a:p>
            <a:r>
              <a:rPr lang="ru-RU" dirty="0" smtClean="0"/>
              <a:t>Доверенность на представительство перед Патентным ведомством выдается доверителем в простой письменной форме и не требует нотариального удостоверения. Физическими лицами, проживающими за пределами Российской Федерации, и иностранными юридическими лицами доверенность должна быть оформлена в порядке, предусмотренном законодательством страны, где она составляется, и легализована в консульском учреждении Российской Федерации, кроме случаев, когда легализация не требуется на условиях взаимности.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Документы, прилагаемые к заявке на право пользования наименованием места происхождения товара;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Заявка и прилагаемые к ней документы представляются в печатном виде в 1 экз.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Количество экземпляров заявки.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72400" cy="357190"/>
          </a:xfrm>
        </p:spPr>
        <p:txBody>
          <a:bodyPr>
            <a:normAutofit/>
          </a:bodyPr>
          <a:lstStyle/>
          <a:p>
            <a:pPr algn="l"/>
            <a:r>
              <a:rPr lang="ru-RU" sz="1600" dirty="0" smtClean="0">
                <a:latin typeface="+mn-lt"/>
              </a:rPr>
              <a:t>Решить задачу:</a:t>
            </a:r>
            <a:endParaRPr lang="ru-RU" sz="16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285860"/>
            <a:ext cx="7772400" cy="3525451"/>
          </a:xfrm>
        </p:spPr>
        <p:txBody>
          <a:bodyPr/>
          <a:lstStyle/>
          <a:p>
            <a:pPr algn="l"/>
            <a:r>
              <a:rPr lang="ru-RU" dirty="0" smtClean="0"/>
              <a:t>Название страны</a:t>
            </a:r>
          </a:p>
          <a:p>
            <a:pPr algn="l"/>
            <a:r>
              <a:rPr lang="ru-RU" dirty="0" smtClean="0"/>
              <a:t> </a:t>
            </a:r>
          </a:p>
          <a:p>
            <a:pPr algn="l"/>
            <a:r>
              <a:rPr lang="ru-RU" dirty="0" smtClean="0"/>
              <a:t>Населенный пункт</a:t>
            </a:r>
          </a:p>
          <a:p>
            <a:pPr algn="l"/>
            <a:r>
              <a:rPr lang="ru-RU" dirty="0" smtClean="0"/>
              <a:t> </a:t>
            </a:r>
          </a:p>
          <a:p>
            <a:pPr algn="l"/>
            <a:r>
              <a:rPr lang="ru-RU" dirty="0" smtClean="0"/>
              <a:t>Местность 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Географический объект</a:t>
            </a:r>
            <a:endParaRPr lang="ru-RU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4786314" y="1357298"/>
            <a:ext cx="928694" cy="285752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072198" y="1428736"/>
            <a:ext cx="2500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Что это такое ?</a:t>
            </a:r>
          </a:p>
          <a:p>
            <a:endParaRPr lang="ru-RU" dirty="0" smtClean="0"/>
          </a:p>
          <a:p>
            <a:r>
              <a:rPr lang="ru-RU" dirty="0" smtClean="0"/>
              <a:t>    (________________)</a:t>
            </a:r>
          </a:p>
          <a:p>
            <a:r>
              <a:rPr lang="ru-RU" dirty="0" smtClean="0"/>
              <a:t>        запишите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</TotalTime>
  <Words>660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25" baseType="lpstr">
      <vt:lpstr>Arial</vt:lpstr>
      <vt:lpstr>Book Antiqua</vt:lpstr>
      <vt:lpstr>Calibri</vt:lpstr>
      <vt:lpstr>Consolas</vt:lpstr>
      <vt:lpstr>Constantia</vt:lpstr>
      <vt:lpstr>Corbel</vt:lpstr>
      <vt:lpstr>Lucida Sans</vt:lpstr>
      <vt:lpstr>Times New Roman</vt:lpstr>
      <vt:lpstr>Verdana</vt:lpstr>
      <vt:lpstr>Wingdings</vt:lpstr>
      <vt:lpstr>Wingdings 2</vt:lpstr>
      <vt:lpstr>Wingdings 3</vt:lpstr>
      <vt:lpstr>Открытая</vt:lpstr>
      <vt:lpstr>Метро</vt:lpstr>
      <vt:lpstr>Поток</vt:lpstr>
      <vt:lpstr>Ставропольский государственный аграрный Университет</vt:lpstr>
      <vt:lpstr>Цель: изучить общие понятия и положения патентования и  лицензирования, заполнение заявки на наименование места происхождения товара.   Теоретическая часть практического занятия представлена в лекции № 6   Порядок выполнения работы: - изучить основные положения лекции № 6 - письменно ответить на контрольные вопросы</vt:lpstr>
      <vt:lpstr>Понятие наименование места происхождения товара; </vt:lpstr>
      <vt:lpstr>Цель регистрации наименования места происхождения товара; </vt:lpstr>
      <vt:lpstr>  Право пользования одним и тем же наименованием места происхождения товара; </vt:lpstr>
      <vt:lpstr>Состав заявки на право пользования наименованием места происхождения товара;</vt:lpstr>
      <vt:lpstr>Документы, прилагаемые к заявке на право пользования наименованием места происхождения товара;</vt:lpstr>
      <vt:lpstr>Количество экземпляров заявки. </vt:lpstr>
      <vt:lpstr>Решить задачу:</vt:lpstr>
      <vt:lpstr>Занятие закончено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</dc:title>
  <dc:creator>Компьютер</dc:creator>
  <cp:lastModifiedBy>Александр</cp:lastModifiedBy>
  <cp:revision>11</cp:revision>
  <dcterms:created xsi:type="dcterms:W3CDTF">2011-11-05T17:15:46Z</dcterms:created>
  <dcterms:modified xsi:type="dcterms:W3CDTF">2022-01-25T18:10:28Z</dcterms:modified>
</cp:coreProperties>
</file>